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4" r:id="rId7"/>
    <p:sldId id="277" r:id="rId8"/>
    <p:sldId id="265" r:id="rId9"/>
    <p:sldId id="261" r:id="rId10"/>
    <p:sldId id="262" r:id="rId11"/>
    <p:sldId id="263" r:id="rId12"/>
    <p:sldId id="266" r:id="rId13"/>
    <p:sldId id="267" r:id="rId14"/>
    <p:sldId id="268" r:id="rId15"/>
    <p:sldId id="269" r:id="rId16"/>
    <p:sldId id="270" r:id="rId17"/>
    <p:sldId id="272" r:id="rId18"/>
    <p:sldId id="271" r:id="rId19"/>
    <p:sldId id="273" r:id="rId20"/>
    <p:sldId id="274" r:id="rId21"/>
    <p:sldId id="276" r:id="rId22"/>
    <p:sldId id="275"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1" d="100"/>
          <a:sy n="61" d="100"/>
        </p:scale>
        <p:origin x="78"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037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049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963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47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498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26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86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035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306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93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804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39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054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03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93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69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997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131214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40" y="1964267"/>
            <a:ext cx="6754661" cy="2421464"/>
          </a:xfrm>
        </p:spPr>
        <p:txBody>
          <a:bodyPr/>
          <a:lstStyle/>
          <a:p>
            <a:r>
              <a:rPr lang="en-US" dirty="0" smtClean="0"/>
              <a:t>Astronomy</a:t>
            </a:r>
            <a:endParaRPr lang="en-US" dirty="0"/>
          </a:p>
        </p:txBody>
      </p:sp>
      <p:sp>
        <p:nvSpPr>
          <p:cNvPr id="3" name="Subtitle 2"/>
          <p:cNvSpPr>
            <a:spLocks noGrp="1"/>
          </p:cNvSpPr>
          <p:nvPr>
            <p:ph type="subTitle" idx="1"/>
          </p:nvPr>
        </p:nvSpPr>
        <p:spPr/>
        <p:txBody>
          <a:bodyPr/>
          <a:lstStyle/>
          <a:p>
            <a:r>
              <a:rPr lang="en-US" dirty="0" smtClean="0"/>
              <a:t>Big Bang Theory</a:t>
            </a:r>
            <a:endParaRPr lang="en-US" dirty="0"/>
          </a:p>
        </p:txBody>
      </p:sp>
    </p:spTree>
    <p:extLst>
      <p:ext uri="{BB962C8B-B14F-4D97-AF65-F5344CB8AC3E}">
        <p14:creationId xmlns:p14="http://schemas.microsoft.com/office/powerpoint/2010/main" val="422172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Relative Sizes within our solar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43" y="2239279"/>
            <a:ext cx="8666151" cy="3653521"/>
          </a:xfrm>
        </p:spPr>
      </p:pic>
    </p:spTree>
    <p:extLst>
      <p:ext uri="{BB962C8B-B14F-4D97-AF65-F5344CB8AC3E}">
        <p14:creationId xmlns:p14="http://schemas.microsoft.com/office/powerpoint/2010/main" val="214555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60082"/>
            <a:ext cx="8610600" cy="6541664"/>
          </a:xfrm>
          <a:prstGeom prst="rect">
            <a:avLst/>
          </a:prstGeom>
        </p:spPr>
      </p:pic>
      <p:sp>
        <p:nvSpPr>
          <p:cNvPr id="2" name="Title 1"/>
          <p:cNvSpPr>
            <a:spLocks noGrp="1"/>
          </p:cNvSpPr>
          <p:nvPr>
            <p:ph type="title"/>
          </p:nvPr>
        </p:nvSpPr>
        <p:spPr>
          <a:xfrm>
            <a:off x="330200" y="290288"/>
            <a:ext cx="7772400" cy="881968"/>
          </a:xfrm>
        </p:spPr>
        <p:txBody>
          <a:bodyPr/>
          <a:lstStyle/>
          <a:p>
            <a:r>
              <a:rPr lang="en-US" dirty="0" smtClean="0"/>
              <a:t>Relative Sizes: Various Stars</a:t>
            </a:r>
            <a:endParaRPr lang="en-US" dirty="0"/>
          </a:p>
        </p:txBody>
      </p:sp>
      <p:sp>
        <p:nvSpPr>
          <p:cNvPr id="3" name="Content Placeholder 2"/>
          <p:cNvSpPr>
            <a:spLocks noGrp="1"/>
          </p:cNvSpPr>
          <p:nvPr>
            <p:ph idx="1"/>
          </p:nvPr>
        </p:nvSpPr>
        <p:spPr>
          <a:xfrm>
            <a:off x="457200" y="4515759"/>
            <a:ext cx="7772400" cy="789818"/>
          </a:xfrm>
        </p:spPr>
        <p:txBody>
          <a:bodyPr/>
          <a:lstStyle/>
          <a:p>
            <a:r>
              <a:rPr lang="en-US" dirty="0" smtClean="0"/>
              <a:t>Our sun is pretty large in comparison to us, but our star is tiny compared to other stars that exist in the observable universe.</a:t>
            </a:r>
            <a:endParaRPr lang="en-US" dirty="0"/>
          </a:p>
        </p:txBody>
      </p:sp>
    </p:spTree>
    <p:extLst>
      <p:ext uri="{BB962C8B-B14F-4D97-AF65-F5344CB8AC3E}">
        <p14:creationId xmlns:p14="http://schemas.microsoft.com/office/powerpoint/2010/main" val="3569000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6"/>
            <a:ext cx="7772400" cy="609599"/>
          </a:xfrm>
        </p:spPr>
        <p:txBody>
          <a:bodyPr/>
          <a:lstStyle/>
          <a:p>
            <a:r>
              <a:rPr lang="en-US" dirty="0" smtClean="0"/>
              <a:t>Back to the Universe…</a:t>
            </a:r>
            <a:endParaRPr lang="en-US" dirty="0"/>
          </a:p>
        </p:txBody>
      </p:sp>
      <p:sp>
        <p:nvSpPr>
          <p:cNvPr id="3" name="Content Placeholder 2"/>
          <p:cNvSpPr>
            <a:spLocks noGrp="1"/>
          </p:cNvSpPr>
          <p:nvPr>
            <p:ph idx="1"/>
          </p:nvPr>
        </p:nvSpPr>
        <p:spPr>
          <a:xfrm>
            <a:off x="275771" y="827315"/>
            <a:ext cx="8708571" cy="5704113"/>
          </a:xfrm>
        </p:spPr>
        <p:txBody>
          <a:bodyPr>
            <a:normAutofit/>
          </a:bodyPr>
          <a:lstStyle/>
          <a:p>
            <a:r>
              <a:rPr lang="en-US" dirty="0" smtClean="0"/>
              <a:t>Once the big bang happened…</a:t>
            </a:r>
          </a:p>
          <a:p>
            <a:r>
              <a:rPr lang="en-US" dirty="0" smtClean="0"/>
              <a:t>Energy expanded from a single point in space in all directions.</a:t>
            </a:r>
          </a:p>
          <a:p>
            <a:r>
              <a:rPr lang="en-US" dirty="0" smtClean="0"/>
              <a:t>As it expanded, the energy slowed, cooled, and subatomic particles formed…</a:t>
            </a:r>
          </a:p>
          <a:p>
            <a:r>
              <a:rPr lang="en-US" dirty="0" smtClean="0"/>
              <a:t>These particles aggregated (collected together) and formed hydrogen, the first element.</a:t>
            </a:r>
          </a:p>
          <a:p>
            <a:r>
              <a:rPr lang="en-US" dirty="0" smtClean="0"/>
              <a:t>This element had mass, which had gravity.</a:t>
            </a:r>
          </a:p>
          <a:p>
            <a:r>
              <a:rPr lang="en-US" dirty="0" smtClean="0"/>
              <a:t>The gravitational pull from these atoms collected other </a:t>
            </a:r>
            <a:r>
              <a:rPr lang="en-US" dirty="0" smtClean="0"/>
              <a:t>atoms, forming cloud-like structures.</a:t>
            </a:r>
            <a:endParaRPr lang="en-US" dirty="0" smtClean="0"/>
          </a:p>
          <a:p>
            <a:r>
              <a:rPr lang="en-US" dirty="0" smtClean="0"/>
              <a:t>This growing mass bore the first starts.</a:t>
            </a:r>
          </a:p>
          <a:p>
            <a:r>
              <a:rPr lang="en-US" dirty="0" smtClean="0"/>
              <a:t>These stars grew and along with it so did their </a:t>
            </a:r>
            <a:r>
              <a:rPr lang="en-US" dirty="0" smtClean="0"/>
              <a:t>gravity.</a:t>
            </a:r>
            <a:endParaRPr lang="en-US" dirty="0" smtClean="0"/>
          </a:p>
          <a:p>
            <a:r>
              <a:rPr lang="en-US" dirty="0" smtClean="0"/>
              <a:t>As gravity increased the atoms in the start eventually collapsed onto themselves, causing nuclear reactions (nuclear fusion).</a:t>
            </a:r>
          </a:p>
          <a:p>
            <a:r>
              <a:rPr lang="en-US" dirty="0" smtClean="0"/>
              <a:t>This fusion created larger elements, like helium and lithium.</a:t>
            </a:r>
          </a:p>
          <a:p>
            <a:r>
              <a:rPr lang="en-US" dirty="0" smtClean="0"/>
              <a:t>This process continues, over and over, until all the elements were created.</a:t>
            </a:r>
          </a:p>
          <a:p>
            <a:r>
              <a:rPr lang="en-US" dirty="0" smtClean="0"/>
              <a:t>All the while, these stars continues to expand away from each other, eventually forming galaxies, solar systems, planets, moons, and all the other celestial bodies known to exist.</a:t>
            </a:r>
            <a:endParaRPr lang="en-US" dirty="0"/>
          </a:p>
        </p:txBody>
      </p:sp>
    </p:spTree>
    <p:extLst>
      <p:ext uri="{BB962C8B-B14F-4D97-AF65-F5344CB8AC3E}">
        <p14:creationId xmlns:p14="http://schemas.microsoft.com/office/powerpoint/2010/main" val="2436361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7772400" cy="856342"/>
          </a:xfrm>
        </p:spPr>
        <p:txBody>
          <a:bodyPr/>
          <a:lstStyle/>
          <a:p>
            <a:r>
              <a:rPr lang="en-US" dirty="0" smtClean="0"/>
              <a:t>How do we Know???</a:t>
            </a:r>
            <a:endParaRPr lang="en-US" dirty="0"/>
          </a:p>
        </p:txBody>
      </p:sp>
      <p:sp>
        <p:nvSpPr>
          <p:cNvPr id="3" name="Content Placeholder 2"/>
          <p:cNvSpPr>
            <a:spLocks noGrp="1"/>
          </p:cNvSpPr>
          <p:nvPr>
            <p:ph idx="1"/>
          </p:nvPr>
        </p:nvSpPr>
        <p:spPr>
          <a:xfrm>
            <a:off x="457200" y="1059545"/>
            <a:ext cx="7772400" cy="1000803"/>
          </a:xfrm>
        </p:spPr>
        <p:txBody>
          <a:bodyPr>
            <a:normAutofit/>
          </a:bodyPr>
          <a:lstStyle/>
          <a:p>
            <a:r>
              <a:rPr lang="en-US" sz="2800" dirty="0" smtClean="0"/>
              <a:t>Significant discoveries have marked an evolution of our understanding of the universe.</a:t>
            </a:r>
          </a:p>
        </p:txBody>
      </p:sp>
      <p:pic>
        <p:nvPicPr>
          <p:cNvPr id="4" name="Picture 3"/>
          <p:cNvPicPr>
            <a:picLocks noChangeAspect="1"/>
          </p:cNvPicPr>
          <p:nvPr/>
        </p:nvPicPr>
        <p:blipFill>
          <a:blip r:embed="rId2"/>
          <a:stretch>
            <a:fillRect/>
          </a:stretch>
        </p:blipFill>
        <p:spPr>
          <a:xfrm>
            <a:off x="4494893" y="2060348"/>
            <a:ext cx="4305300" cy="4333875"/>
          </a:xfrm>
          <a:prstGeom prst="rect">
            <a:avLst/>
          </a:prstGeom>
        </p:spPr>
      </p:pic>
      <p:sp>
        <p:nvSpPr>
          <p:cNvPr id="6" name="Rectangle 5"/>
          <p:cNvSpPr/>
          <p:nvPr/>
        </p:nvSpPr>
        <p:spPr>
          <a:xfrm>
            <a:off x="0" y="2060347"/>
            <a:ext cx="4368800" cy="4098558"/>
          </a:xfrm>
          <a:prstGeom prst="rect">
            <a:avLst/>
          </a:prstGeom>
        </p:spPr>
        <p:txBody>
          <a:bodyPr wrap="square">
            <a:spAutoFit/>
          </a:bodyPr>
          <a:lstStyle/>
          <a:p>
            <a:pPr marL="285750" lvl="0" indent="-285750">
              <a:spcAft>
                <a:spcPts val="1000"/>
              </a:spcAft>
              <a:buClr>
                <a:prstClr val="white"/>
              </a:buClr>
              <a:buSzPct val="100000"/>
              <a:buFont typeface="Arial"/>
              <a:buChar char="•"/>
            </a:pPr>
            <a:r>
              <a:rPr lang="en-US" sz="2800" dirty="0">
                <a:solidFill>
                  <a:prstClr val="white"/>
                </a:solidFill>
              </a:rPr>
              <a:t>At first, </a:t>
            </a:r>
            <a:r>
              <a:rPr lang="en-US" sz="2800" u="sng" dirty="0">
                <a:solidFill>
                  <a:prstClr val="white"/>
                </a:solidFill>
              </a:rPr>
              <a:t>humans believed we were the center of the universe, with everything revolving around us</a:t>
            </a:r>
            <a:r>
              <a:rPr lang="en-US" sz="2800" dirty="0">
                <a:solidFill>
                  <a:prstClr val="white"/>
                </a:solidFill>
              </a:rPr>
              <a:t>.</a:t>
            </a:r>
          </a:p>
          <a:p>
            <a:pPr marL="285750" lvl="0" indent="-285750">
              <a:spcAft>
                <a:spcPts val="1000"/>
              </a:spcAft>
              <a:buClr>
                <a:prstClr val="white"/>
              </a:buClr>
              <a:buSzPct val="100000"/>
              <a:buFont typeface="Arial"/>
              <a:buChar char="•"/>
            </a:pPr>
            <a:r>
              <a:rPr lang="en-US" sz="2800" dirty="0">
                <a:solidFill>
                  <a:prstClr val="white"/>
                </a:solidFill>
              </a:rPr>
              <a:t>This view, the </a:t>
            </a:r>
            <a:r>
              <a:rPr lang="en-US" sz="2800" u="sng" dirty="0">
                <a:solidFill>
                  <a:prstClr val="white"/>
                </a:solidFill>
              </a:rPr>
              <a:t>GEOCENTRIC MODEL</a:t>
            </a:r>
            <a:r>
              <a:rPr lang="en-US" sz="2800" dirty="0">
                <a:solidFill>
                  <a:prstClr val="white"/>
                </a:solidFill>
              </a:rPr>
              <a:t> based upon Ptolemy (Athenian scholar), was believed all the way up until…</a:t>
            </a:r>
          </a:p>
        </p:txBody>
      </p:sp>
    </p:spTree>
    <p:extLst>
      <p:ext uri="{BB962C8B-B14F-4D97-AF65-F5344CB8AC3E}">
        <p14:creationId xmlns:p14="http://schemas.microsoft.com/office/powerpoint/2010/main" val="81943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407" y="145143"/>
            <a:ext cx="2791203" cy="2917036"/>
          </a:xfrm>
          <a:prstGeom prst="rect">
            <a:avLst/>
          </a:prstGeom>
        </p:spPr>
      </p:pic>
      <p:sp>
        <p:nvSpPr>
          <p:cNvPr id="2" name="Title 1"/>
          <p:cNvSpPr>
            <a:spLocks noGrp="1"/>
          </p:cNvSpPr>
          <p:nvPr>
            <p:ph type="title"/>
          </p:nvPr>
        </p:nvSpPr>
        <p:spPr>
          <a:xfrm>
            <a:off x="457200" y="145143"/>
            <a:ext cx="7772400" cy="1175657"/>
          </a:xfrm>
        </p:spPr>
        <p:txBody>
          <a:bodyPr>
            <a:normAutofit/>
          </a:bodyPr>
          <a:lstStyle/>
          <a:p>
            <a:r>
              <a:rPr lang="en-US" dirty="0" smtClean="0"/>
              <a:t>How We Know:</a:t>
            </a:r>
            <a:br>
              <a:rPr lang="en-US" dirty="0" smtClean="0"/>
            </a:br>
            <a:r>
              <a:rPr lang="en-US" dirty="0" smtClean="0"/>
              <a:t>The Earth isn’t the center…</a:t>
            </a:r>
            <a:endParaRPr lang="en-US" dirty="0"/>
          </a:p>
        </p:txBody>
      </p:sp>
      <p:sp>
        <p:nvSpPr>
          <p:cNvPr id="3" name="Content Placeholder 2"/>
          <p:cNvSpPr>
            <a:spLocks noGrp="1"/>
          </p:cNvSpPr>
          <p:nvPr>
            <p:ph idx="1"/>
          </p:nvPr>
        </p:nvSpPr>
        <p:spPr>
          <a:xfrm>
            <a:off x="133136" y="1178975"/>
            <a:ext cx="6124861" cy="1796334"/>
          </a:xfrm>
        </p:spPr>
        <p:txBody>
          <a:bodyPr>
            <a:noAutofit/>
          </a:bodyPr>
          <a:lstStyle/>
          <a:p>
            <a:r>
              <a:rPr lang="en-US" sz="2400" dirty="0" smtClean="0"/>
              <a:t>In the 15</a:t>
            </a:r>
            <a:r>
              <a:rPr lang="en-US" sz="2400" baseline="30000" dirty="0" smtClean="0"/>
              <a:t>th</a:t>
            </a:r>
            <a:r>
              <a:rPr lang="en-US" sz="2400" dirty="0" smtClean="0"/>
              <a:t> and 16</a:t>
            </a:r>
            <a:r>
              <a:rPr lang="en-US" sz="2400" baseline="30000" dirty="0" smtClean="0"/>
              <a:t>th</a:t>
            </a:r>
            <a:r>
              <a:rPr lang="en-US" sz="2400" dirty="0" smtClean="0"/>
              <a:t> centuries, two brilliant and brave individuals confronted the inconsistencies in the Geocentric Model, instead arguing </a:t>
            </a:r>
            <a:r>
              <a:rPr lang="en-US" sz="2400" u="sng" dirty="0" smtClean="0"/>
              <a:t>the Sun is the center of the </a:t>
            </a:r>
            <a:r>
              <a:rPr lang="en-US" sz="2400" u="sng" dirty="0" smtClean="0"/>
              <a:t>universe, called the HELIOCENTRIC Model</a:t>
            </a:r>
            <a:r>
              <a:rPr lang="en-US" sz="2400" dirty="0" smtClean="0"/>
              <a:t>.</a:t>
            </a:r>
            <a:endParaRPr lang="en-US" sz="2400" dirty="0" smtClean="0"/>
          </a:p>
        </p:txBody>
      </p:sp>
      <p:sp>
        <p:nvSpPr>
          <p:cNvPr id="5" name="Rectangle 4"/>
          <p:cNvSpPr/>
          <p:nvPr/>
        </p:nvSpPr>
        <p:spPr>
          <a:xfrm>
            <a:off x="133136" y="2975309"/>
            <a:ext cx="8772474" cy="3672800"/>
          </a:xfrm>
          <a:prstGeom prst="rect">
            <a:avLst/>
          </a:prstGeom>
        </p:spPr>
        <p:txBody>
          <a:bodyPr wrap="square">
            <a:spAutoFit/>
          </a:bodyPr>
          <a:lstStyle/>
          <a:p>
            <a:pPr marL="285750" lvl="0" indent="-285750">
              <a:spcAft>
                <a:spcPts val="1000"/>
              </a:spcAft>
              <a:buClr>
                <a:prstClr val="white"/>
              </a:buClr>
              <a:buSzPct val="100000"/>
              <a:buFont typeface="Arial"/>
              <a:buChar char="•"/>
            </a:pPr>
            <a:r>
              <a:rPr lang="en-US" sz="2400" dirty="0">
                <a:solidFill>
                  <a:prstClr val="white"/>
                </a:solidFill>
              </a:rPr>
              <a:t>First: Copernicus (1550’s), (on his deathbed) proposed mathematical models that suggested the Earth revolved around the sun</a:t>
            </a:r>
          </a:p>
          <a:p>
            <a:pPr marL="285750" lvl="0" indent="-285750">
              <a:spcAft>
                <a:spcPts val="1000"/>
              </a:spcAft>
              <a:buClr>
                <a:prstClr val="white"/>
              </a:buClr>
              <a:buSzPct val="100000"/>
              <a:buFont typeface="Arial"/>
              <a:buChar char="•"/>
            </a:pPr>
            <a:r>
              <a:rPr lang="en-US" sz="2400" dirty="0">
                <a:solidFill>
                  <a:prstClr val="white"/>
                </a:solidFill>
              </a:rPr>
              <a:t>Next (and most importantly) Galileo (early 1600s): Proved with the use of his telescope that the Earth revolved around the Sun, plus discovered that Jupiter had moons that revolved around it and Venus had phases.</a:t>
            </a:r>
          </a:p>
          <a:p>
            <a:pPr marL="285750" lvl="0" indent="-285750">
              <a:spcAft>
                <a:spcPts val="1000"/>
              </a:spcAft>
              <a:buClr>
                <a:prstClr val="white"/>
              </a:buClr>
              <a:buSzPct val="100000"/>
              <a:buFont typeface="Arial"/>
              <a:buChar char="•"/>
            </a:pPr>
            <a:r>
              <a:rPr lang="en-US" sz="2400" dirty="0">
                <a:solidFill>
                  <a:prstClr val="white"/>
                </a:solidFill>
              </a:rPr>
              <a:t>Then Kepler fine-tuned the theory of a HELIOCENTRIC (sun-centered) universe with planets following </a:t>
            </a:r>
            <a:r>
              <a:rPr lang="en-US" sz="2400" u="sng" dirty="0">
                <a:solidFill>
                  <a:prstClr val="white"/>
                </a:solidFill>
              </a:rPr>
              <a:t>elliptical revolutions</a:t>
            </a:r>
            <a:r>
              <a:rPr lang="en-US" sz="2400" dirty="0">
                <a:solidFill>
                  <a:prstClr val="white"/>
                </a:solidFill>
              </a:rPr>
              <a:t>.</a:t>
            </a:r>
            <a:endParaRPr lang="en-US" sz="2400" dirty="0">
              <a:solidFill>
                <a:prstClr val="white"/>
              </a:solidFill>
            </a:endParaRPr>
          </a:p>
        </p:txBody>
      </p:sp>
    </p:spTree>
    <p:extLst>
      <p:ext uri="{BB962C8B-B14F-4D97-AF65-F5344CB8AC3E}">
        <p14:creationId xmlns:p14="http://schemas.microsoft.com/office/powerpoint/2010/main" val="36489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5"/>
            <a:ext cx="7772400" cy="1001485"/>
          </a:xfrm>
        </p:spPr>
        <p:txBody>
          <a:bodyPr/>
          <a:lstStyle/>
          <a:p>
            <a:r>
              <a:rPr lang="en-US" dirty="0" smtClean="0"/>
              <a:t>How We Know:</a:t>
            </a:r>
            <a:br>
              <a:rPr lang="en-US" dirty="0" smtClean="0"/>
            </a:br>
            <a:r>
              <a:rPr lang="en-US" dirty="0" smtClean="0"/>
              <a:t>Fine-Tuning Our Understanding</a:t>
            </a:r>
            <a:endParaRPr lang="en-US" dirty="0"/>
          </a:p>
        </p:txBody>
      </p:sp>
      <p:sp>
        <p:nvSpPr>
          <p:cNvPr id="3" name="Content Placeholder 2"/>
          <p:cNvSpPr>
            <a:spLocks noGrp="1"/>
          </p:cNvSpPr>
          <p:nvPr>
            <p:ph idx="1"/>
          </p:nvPr>
        </p:nvSpPr>
        <p:spPr>
          <a:xfrm>
            <a:off x="240632" y="1175657"/>
            <a:ext cx="8554452" cy="5413829"/>
          </a:xfrm>
        </p:spPr>
        <p:txBody>
          <a:bodyPr>
            <a:normAutofit lnSpcReduction="10000"/>
          </a:bodyPr>
          <a:lstStyle/>
          <a:p>
            <a:r>
              <a:rPr lang="en-US" sz="2400" dirty="0" smtClean="0"/>
              <a:t>Herschel (late 1700’s): Mapped the Milky way galaxy</a:t>
            </a:r>
          </a:p>
          <a:p>
            <a:pPr lvl="1"/>
            <a:r>
              <a:rPr lang="en-US" sz="2000" dirty="0" smtClean="0"/>
              <a:t>= space is a lot bigger than we thought…</a:t>
            </a:r>
            <a:endParaRPr lang="en-US" sz="2000" dirty="0"/>
          </a:p>
          <a:p>
            <a:r>
              <a:rPr lang="en-US" sz="2400" dirty="0" smtClean="0"/>
              <a:t>Einstein (1915): Relativity. Large masses (like the sun) can bent light and cause distortions in space.</a:t>
            </a:r>
          </a:p>
          <a:p>
            <a:pPr lvl="1"/>
            <a:r>
              <a:rPr lang="en-US" sz="2000" dirty="0" smtClean="0"/>
              <a:t>= we can factor this in to better understand the relative sizes of celestial bodies</a:t>
            </a:r>
            <a:r>
              <a:rPr lang="en-US" sz="2000" dirty="0" smtClean="0"/>
              <a:t>…</a:t>
            </a:r>
          </a:p>
          <a:p>
            <a:pPr lvl="1"/>
            <a:r>
              <a:rPr lang="en-US" sz="2000" dirty="0" smtClean="0"/>
              <a:t>= also gave us E= mc</a:t>
            </a:r>
            <a:r>
              <a:rPr lang="en-US" sz="2000" baseline="30000" dirty="0" smtClean="0"/>
              <a:t>2</a:t>
            </a:r>
            <a:r>
              <a:rPr lang="en-US" sz="2000" dirty="0" smtClean="0"/>
              <a:t>: Energy can be converted into matter and vice versa.</a:t>
            </a:r>
            <a:endParaRPr lang="en-US" sz="2000" dirty="0" smtClean="0"/>
          </a:p>
          <a:p>
            <a:r>
              <a:rPr lang="en-US" sz="2400" dirty="0" smtClean="0"/>
              <a:t>Hubble (1920’s): Discovered other galaxies and THEY WERE MOVING AWAY FROM EACH OTHER!!!</a:t>
            </a:r>
          </a:p>
          <a:p>
            <a:pPr lvl="1"/>
            <a:r>
              <a:rPr lang="en-US" sz="2000" dirty="0" smtClean="0"/>
              <a:t>= scientific heads are starting to hurt </a:t>
            </a:r>
            <a:r>
              <a:rPr lang="en-US" sz="2000" dirty="0" smtClean="0"/>
              <a:t>now…SOURCE?</a:t>
            </a:r>
            <a:endParaRPr lang="en-US" sz="2000" dirty="0" smtClean="0"/>
          </a:p>
          <a:p>
            <a:r>
              <a:rPr lang="en-US" sz="2400" dirty="0" err="1" smtClean="0"/>
              <a:t>Jansky</a:t>
            </a:r>
            <a:r>
              <a:rPr lang="en-US" sz="2400" dirty="0" smtClean="0"/>
              <a:t> (1930): Discovered radio waves are flying through space, originating from a single source</a:t>
            </a:r>
          </a:p>
          <a:p>
            <a:pPr lvl="1"/>
            <a:r>
              <a:rPr lang="en-US" sz="2000" dirty="0" smtClean="0"/>
              <a:t>….BIG BANG</a:t>
            </a:r>
          </a:p>
        </p:txBody>
      </p:sp>
    </p:spTree>
    <p:extLst>
      <p:ext uri="{BB962C8B-B14F-4D97-AF65-F5344CB8AC3E}">
        <p14:creationId xmlns:p14="http://schemas.microsoft.com/office/powerpoint/2010/main" val="83987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2"/>
            <a:ext cx="7772400" cy="858252"/>
          </a:xfrm>
        </p:spPr>
        <p:txBody>
          <a:bodyPr/>
          <a:lstStyle/>
          <a:p>
            <a:r>
              <a:rPr lang="en-US" dirty="0" smtClean="0"/>
              <a:t>More on Hubble: Hubble’s Law</a:t>
            </a:r>
            <a:endParaRPr lang="en-US" dirty="0"/>
          </a:p>
        </p:txBody>
      </p:sp>
      <p:sp>
        <p:nvSpPr>
          <p:cNvPr id="3" name="Content Placeholder 2"/>
          <p:cNvSpPr>
            <a:spLocks noGrp="1"/>
          </p:cNvSpPr>
          <p:nvPr>
            <p:ph idx="1"/>
          </p:nvPr>
        </p:nvSpPr>
        <p:spPr>
          <a:xfrm>
            <a:off x="457199" y="1335506"/>
            <a:ext cx="8482264" cy="5065294"/>
          </a:xfrm>
        </p:spPr>
        <p:txBody>
          <a:bodyPr>
            <a:normAutofit fontScale="92500"/>
          </a:bodyPr>
          <a:lstStyle/>
          <a:p>
            <a:r>
              <a:rPr lang="en-US" sz="2400" dirty="0" smtClean="0"/>
              <a:t>In 1929, Hubble </a:t>
            </a:r>
            <a:r>
              <a:rPr lang="en-US" sz="2400" dirty="0" smtClean="0"/>
              <a:t>wa</a:t>
            </a:r>
            <a:r>
              <a:rPr lang="en-US" sz="2400" dirty="0" smtClean="0"/>
              <a:t>s </a:t>
            </a:r>
            <a:r>
              <a:rPr lang="en-US" sz="2400" dirty="0" smtClean="0"/>
              <a:t>the first </a:t>
            </a:r>
            <a:r>
              <a:rPr lang="en-US" sz="2400" dirty="0" smtClean="0"/>
              <a:t>to provide proof </a:t>
            </a:r>
            <a:r>
              <a:rPr lang="en-US" sz="2400" dirty="0" smtClean="0"/>
              <a:t>that the universe is not static, that it’s moving and moving from a central point with everything slowly drifting away from the center at </a:t>
            </a:r>
            <a:r>
              <a:rPr lang="en-US" sz="2400" i="1" dirty="0" smtClean="0"/>
              <a:t>increasing</a:t>
            </a:r>
            <a:r>
              <a:rPr lang="en-US" sz="2400" dirty="0" smtClean="0"/>
              <a:t> speeds</a:t>
            </a:r>
            <a:r>
              <a:rPr lang="en-US" sz="2400" dirty="0" smtClean="0"/>
              <a:t>.</a:t>
            </a:r>
          </a:p>
          <a:p>
            <a:pPr lvl="1"/>
            <a:r>
              <a:rPr lang="en-US" sz="2200" dirty="0" smtClean="0"/>
              <a:t>Georges Lemaitre (1927) actually proposed this first, Hubble confirmed.</a:t>
            </a:r>
            <a:endParaRPr lang="en-US" sz="2200" dirty="0" smtClean="0"/>
          </a:p>
          <a:p>
            <a:r>
              <a:rPr lang="en-US" sz="2400" dirty="0" smtClean="0"/>
              <a:t>In his research, </a:t>
            </a:r>
            <a:r>
              <a:rPr lang="en-US" sz="2400" dirty="0" smtClean="0"/>
              <a:t>Hubble discovered </a:t>
            </a:r>
            <a:r>
              <a:rPr lang="en-US" sz="2400" dirty="0" smtClean="0"/>
              <a:t>a correlation (a relationship) between the distance of other galaxies and the speed at which they are moving away from us. </a:t>
            </a:r>
          </a:p>
          <a:p>
            <a:r>
              <a:rPr lang="en-US" sz="2400" u="sng" dirty="0" smtClean="0"/>
              <a:t>The farther away the </a:t>
            </a:r>
            <a:r>
              <a:rPr lang="en-US" sz="2400" u="sng" dirty="0" smtClean="0"/>
              <a:t>galaxy is, </a:t>
            </a:r>
            <a:r>
              <a:rPr lang="en-US" sz="2400" u="sng" dirty="0" smtClean="0"/>
              <a:t>the faster it is moving away from Earth</a:t>
            </a:r>
            <a:r>
              <a:rPr lang="en-US" sz="2400" u="sng" dirty="0" smtClean="0"/>
              <a:t>.</a:t>
            </a:r>
          </a:p>
          <a:p>
            <a:r>
              <a:rPr lang="en-US" sz="2400" u="sng" dirty="0" smtClean="0"/>
              <a:t>He used the red-shift (moving away)/blue-shift (moving towards) Doppler Effect to determine the direction of travel for the distant galaxies observed.</a:t>
            </a:r>
          </a:p>
          <a:p>
            <a:r>
              <a:rPr lang="en-US" sz="2400" dirty="0" smtClean="0"/>
              <a:t>Note: not all galaxies are moving away from us. Andromeda, our closest galactic neighbor, is moving toward us. </a:t>
            </a:r>
            <a:endParaRPr lang="en-US" sz="2400" dirty="0"/>
          </a:p>
        </p:txBody>
      </p:sp>
    </p:spTree>
    <p:extLst>
      <p:ext uri="{BB962C8B-B14F-4D97-AF65-F5344CB8AC3E}">
        <p14:creationId xmlns:p14="http://schemas.microsoft.com/office/powerpoint/2010/main" val="786009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5407572" cy="1361756"/>
          </a:xfrm>
        </p:spPr>
        <p:txBody>
          <a:bodyPr>
            <a:normAutofit fontScale="90000"/>
          </a:bodyPr>
          <a:lstStyle/>
          <a:p>
            <a:r>
              <a:rPr lang="en-US" dirty="0" smtClean="0"/>
              <a:t>Hubble Used the Doppler Effect to determine that certain celestial bodies were moving, but also in what general direction…</a:t>
            </a:r>
            <a:endParaRPr lang="en-US" dirty="0"/>
          </a:p>
        </p:txBody>
      </p:sp>
      <p:pic>
        <p:nvPicPr>
          <p:cNvPr id="4" name="Content Placeholder 3"/>
          <p:cNvPicPr>
            <a:picLocks noGrp="1" noChangeAspect="1"/>
          </p:cNvPicPr>
          <p:nvPr>
            <p:ph idx="1"/>
          </p:nvPr>
        </p:nvPicPr>
        <p:blipFill>
          <a:blip r:embed="rId2"/>
          <a:stretch>
            <a:fillRect/>
          </a:stretch>
        </p:blipFill>
        <p:spPr>
          <a:xfrm>
            <a:off x="926432" y="1361756"/>
            <a:ext cx="7158789" cy="5456848"/>
          </a:xfrm>
          <a:prstGeom prst="rect">
            <a:avLst/>
          </a:prstGeom>
        </p:spPr>
      </p:pic>
      <p:pic>
        <p:nvPicPr>
          <p:cNvPr id="6" name="Picture 5"/>
          <p:cNvPicPr>
            <a:picLocks noChangeAspect="1"/>
          </p:cNvPicPr>
          <p:nvPr/>
        </p:nvPicPr>
        <p:blipFill>
          <a:blip r:embed="rId3"/>
          <a:stretch>
            <a:fillRect/>
          </a:stretch>
        </p:blipFill>
        <p:spPr>
          <a:xfrm>
            <a:off x="5959365" y="0"/>
            <a:ext cx="2125856" cy="1346375"/>
          </a:xfrm>
          <a:prstGeom prst="rect">
            <a:avLst/>
          </a:prstGeom>
        </p:spPr>
      </p:pic>
    </p:spTree>
    <p:extLst>
      <p:ext uri="{BB962C8B-B14F-4D97-AF65-F5344CB8AC3E}">
        <p14:creationId xmlns:p14="http://schemas.microsoft.com/office/powerpoint/2010/main" val="121809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559"/>
            <a:ext cx="7772400" cy="749967"/>
          </a:xfrm>
        </p:spPr>
        <p:txBody>
          <a:bodyPr/>
          <a:lstStyle/>
          <a:p>
            <a:r>
              <a:rPr lang="en-US" dirty="0" smtClean="0"/>
              <a:t>Illustration of Hubble’s Law</a:t>
            </a:r>
            <a:endParaRPr lang="en-US" dirty="0"/>
          </a:p>
        </p:txBody>
      </p:sp>
      <p:pic>
        <p:nvPicPr>
          <p:cNvPr id="4" name="Content Placeholder 3"/>
          <p:cNvPicPr>
            <a:picLocks noGrp="1" noChangeAspect="1"/>
          </p:cNvPicPr>
          <p:nvPr>
            <p:ph idx="1"/>
          </p:nvPr>
        </p:nvPicPr>
        <p:blipFill>
          <a:blip r:embed="rId2"/>
          <a:stretch>
            <a:fillRect/>
          </a:stretch>
        </p:blipFill>
        <p:spPr>
          <a:xfrm>
            <a:off x="278184" y="962526"/>
            <a:ext cx="8613153" cy="5660072"/>
          </a:xfrm>
          <a:prstGeom prst="rect">
            <a:avLst/>
          </a:prstGeom>
        </p:spPr>
      </p:pic>
    </p:spTree>
    <p:extLst>
      <p:ext uri="{BB962C8B-B14F-4D97-AF65-F5344CB8AC3E}">
        <p14:creationId xmlns:p14="http://schemas.microsoft.com/office/powerpoint/2010/main" val="4025991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things in the galaxy are moving…</a:t>
            </a:r>
            <a:endParaRPr lang="en-US" dirty="0"/>
          </a:p>
        </p:txBody>
      </p:sp>
      <p:sp>
        <p:nvSpPr>
          <p:cNvPr id="3" name="Content Placeholder 2"/>
          <p:cNvSpPr>
            <a:spLocks noGrp="1"/>
          </p:cNvSpPr>
          <p:nvPr>
            <p:ph idx="1"/>
          </p:nvPr>
        </p:nvSpPr>
        <p:spPr/>
        <p:txBody>
          <a:bodyPr>
            <a:normAutofit/>
          </a:bodyPr>
          <a:lstStyle/>
          <a:p>
            <a:r>
              <a:rPr lang="en-US" sz="2800" dirty="0" smtClean="0"/>
              <a:t>But are they moving randomly?</a:t>
            </a:r>
          </a:p>
          <a:p>
            <a:r>
              <a:rPr lang="en-US" sz="2800" dirty="0" smtClean="0"/>
              <a:t>No!</a:t>
            </a:r>
          </a:p>
          <a:p>
            <a:r>
              <a:rPr lang="en-US" sz="2800" dirty="0" smtClean="0"/>
              <a:t>All evidence from Hubble (and others) points to the conclusion that everything is moving from a central location…</a:t>
            </a:r>
            <a:endParaRPr lang="en-US" sz="2800" dirty="0"/>
          </a:p>
        </p:txBody>
      </p:sp>
    </p:spTree>
    <p:extLst>
      <p:ext uri="{BB962C8B-B14F-4D97-AF65-F5344CB8AC3E}">
        <p14:creationId xmlns:p14="http://schemas.microsoft.com/office/powerpoint/2010/main" val="3281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117"/>
            <a:ext cx="7772400" cy="1456267"/>
          </a:xfrm>
        </p:spPr>
        <p:txBody>
          <a:bodyPr>
            <a:normAutofit/>
          </a:bodyPr>
          <a:lstStyle/>
          <a:p>
            <a:r>
              <a:rPr lang="en-US" sz="3600" b="1" dirty="0" smtClean="0"/>
              <a:t>Astronomy Foundations</a:t>
            </a:r>
            <a:br>
              <a:rPr lang="en-US" sz="3600" b="1" dirty="0" smtClean="0"/>
            </a:br>
            <a:r>
              <a:rPr lang="en-US" sz="3600" dirty="0" smtClean="0"/>
              <a:t>the big bang theory</a:t>
            </a:r>
            <a:endParaRPr lang="en-US" sz="3600" b="1" dirty="0"/>
          </a:p>
        </p:txBody>
      </p:sp>
      <p:sp>
        <p:nvSpPr>
          <p:cNvPr id="3" name="Content Placeholder 2"/>
          <p:cNvSpPr>
            <a:spLocks noGrp="1"/>
          </p:cNvSpPr>
          <p:nvPr>
            <p:ph idx="1"/>
          </p:nvPr>
        </p:nvSpPr>
        <p:spPr>
          <a:xfrm>
            <a:off x="457200" y="1628384"/>
            <a:ext cx="7772400" cy="4835046"/>
          </a:xfrm>
        </p:spPr>
        <p:txBody>
          <a:bodyPr>
            <a:normAutofit fontScale="92500" lnSpcReduction="10000"/>
          </a:bodyPr>
          <a:lstStyle/>
          <a:p>
            <a:r>
              <a:rPr lang="en-US" sz="2800" dirty="0" smtClean="0"/>
              <a:t>The SCIENTIFIC explanation of the universe, how it exists, how we study it, and how it began is based upon what is known as the BIG BANG THEORY.</a:t>
            </a:r>
          </a:p>
          <a:p>
            <a:pPr lvl="1"/>
            <a:r>
              <a:rPr lang="en-US" sz="2400" dirty="0" smtClean="0"/>
              <a:t>Recall, </a:t>
            </a:r>
            <a:r>
              <a:rPr lang="en-US" sz="2400" u="sng" dirty="0" smtClean="0"/>
              <a:t>a THEORY is an well-tested explanation for a concept based on a collection of related hypotheses</a:t>
            </a:r>
            <a:r>
              <a:rPr lang="en-US" sz="2400" dirty="0" smtClean="0"/>
              <a:t>.</a:t>
            </a:r>
          </a:p>
          <a:p>
            <a:pPr lvl="1"/>
            <a:r>
              <a:rPr lang="en-US" sz="2400" dirty="0" smtClean="0"/>
              <a:t>Theories are the best scientific explanation based upon available data.</a:t>
            </a:r>
          </a:p>
          <a:p>
            <a:pPr lvl="1"/>
            <a:r>
              <a:rPr lang="en-US" sz="2400" dirty="0" smtClean="0"/>
              <a:t>However…</a:t>
            </a:r>
          </a:p>
          <a:p>
            <a:pPr lvl="2"/>
            <a:r>
              <a:rPr lang="en-US" sz="2200" dirty="0" smtClean="0"/>
              <a:t>Theories can be believed or not.</a:t>
            </a:r>
          </a:p>
          <a:p>
            <a:pPr lvl="2"/>
            <a:r>
              <a:rPr lang="en-US" sz="2200" dirty="0" smtClean="0"/>
              <a:t>They can never really be verified completely due to limitations in our current science.</a:t>
            </a:r>
          </a:p>
          <a:p>
            <a:pPr lvl="2"/>
            <a:r>
              <a:rPr lang="en-US" sz="2200" dirty="0" smtClean="0"/>
              <a:t>Sometimes, theories can be falsified, updated, or replaced.</a:t>
            </a:r>
            <a:endParaRPr lang="en-US" sz="2200" dirty="0"/>
          </a:p>
        </p:txBody>
      </p:sp>
    </p:spTree>
    <p:extLst>
      <p:ext uri="{BB962C8B-B14F-4D97-AF65-F5344CB8AC3E}">
        <p14:creationId xmlns:p14="http://schemas.microsoft.com/office/powerpoint/2010/main" val="1994631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7772400" cy="870283"/>
          </a:xfrm>
        </p:spPr>
        <p:txBody>
          <a:bodyPr>
            <a:normAutofit/>
          </a:bodyPr>
          <a:lstStyle/>
          <a:p>
            <a:r>
              <a:rPr lang="en-US" sz="4000" dirty="0" smtClean="0"/>
              <a:t>THE BIG BANG</a:t>
            </a:r>
            <a:endParaRPr lang="en-US" sz="4000" dirty="0"/>
          </a:p>
        </p:txBody>
      </p:sp>
      <p:sp>
        <p:nvSpPr>
          <p:cNvPr id="3" name="Content Placeholder 2"/>
          <p:cNvSpPr>
            <a:spLocks noGrp="1"/>
          </p:cNvSpPr>
          <p:nvPr>
            <p:ph idx="1"/>
          </p:nvPr>
        </p:nvSpPr>
        <p:spPr>
          <a:xfrm>
            <a:off x="457200" y="1479885"/>
            <a:ext cx="8446168" cy="4993104"/>
          </a:xfrm>
        </p:spPr>
        <p:txBody>
          <a:bodyPr>
            <a:normAutofit/>
          </a:bodyPr>
          <a:lstStyle/>
          <a:p>
            <a:r>
              <a:rPr lang="en-US" sz="2800" dirty="0" smtClean="0"/>
              <a:t>Using types of linear regression (like watching a movie going backward), we can retrace the path of matter and energy moving in the universe back to a single point.</a:t>
            </a:r>
          </a:p>
          <a:p>
            <a:r>
              <a:rPr lang="en-US" sz="2800" u="sng" dirty="0" smtClean="0"/>
              <a:t>What the Big Bang Theory states is that the universe was created from the release of all the energy in existence from a single point, 14.7 billion years ago.</a:t>
            </a:r>
          </a:p>
          <a:p>
            <a:r>
              <a:rPr lang="en-US" sz="2800" u="sng" dirty="0" smtClean="0"/>
              <a:t>From there, the laws of physics acted on the energy eventually leading to the creation of all the elements and matter that we observe today (ala Einstein).</a:t>
            </a:r>
            <a:endParaRPr lang="en-US" sz="2800" u="sng" dirty="0"/>
          </a:p>
        </p:txBody>
      </p:sp>
    </p:spTree>
    <p:extLst>
      <p:ext uri="{BB962C8B-B14F-4D97-AF65-F5344CB8AC3E}">
        <p14:creationId xmlns:p14="http://schemas.microsoft.com/office/powerpoint/2010/main" val="11146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7772400" cy="930441"/>
          </a:xfrm>
        </p:spPr>
        <p:txBody>
          <a:bodyPr/>
          <a:lstStyle/>
          <a:p>
            <a:r>
              <a:rPr lang="en-US" dirty="0" smtClean="0"/>
              <a:t>Big Bang Theory Overview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06" y="1383632"/>
            <a:ext cx="9168951" cy="5474368"/>
          </a:xfrm>
        </p:spPr>
      </p:pic>
    </p:spTree>
    <p:extLst>
      <p:ext uri="{BB962C8B-B14F-4D97-AF65-F5344CB8AC3E}">
        <p14:creationId xmlns:p14="http://schemas.microsoft.com/office/powerpoint/2010/main" val="3901557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Big bang Theory</a:t>
            </a:r>
            <a:endParaRPr lang="en-US" dirty="0"/>
          </a:p>
        </p:txBody>
      </p:sp>
      <p:sp>
        <p:nvSpPr>
          <p:cNvPr id="3" name="Content Placeholder 2"/>
          <p:cNvSpPr>
            <a:spLocks noGrp="1"/>
          </p:cNvSpPr>
          <p:nvPr>
            <p:ph idx="1"/>
          </p:nvPr>
        </p:nvSpPr>
        <p:spPr>
          <a:xfrm>
            <a:off x="457200" y="2142068"/>
            <a:ext cx="8446168" cy="3649133"/>
          </a:xfrm>
        </p:spPr>
        <p:txBody>
          <a:bodyPr>
            <a:noAutofit/>
          </a:bodyPr>
          <a:lstStyle/>
          <a:p>
            <a:r>
              <a:rPr lang="en-US" sz="2800" dirty="0" err="1" smtClean="0"/>
              <a:t>Wirtz</a:t>
            </a:r>
            <a:r>
              <a:rPr lang="en-US" sz="2800" dirty="0" smtClean="0"/>
              <a:t> (1910): Red shifts detected.</a:t>
            </a:r>
          </a:p>
          <a:p>
            <a:r>
              <a:rPr lang="en-US" sz="2800" dirty="0" err="1" smtClean="0"/>
              <a:t>Einstien</a:t>
            </a:r>
            <a:r>
              <a:rPr lang="en-US" sz="2800" dirty="0" smtClean="0"/>
              <a:t> (1916): Energy and matter are interchangeable</a:t>
            </a:r>
          </a:p>
          <a:p>
            <a:r>
              <a:rPr lang="en-US" sz="2800" dirty="0" smtClean="0"/>
              <a:t>Hubble (1929): Confirms galaxies are moving</a:t>
            </a:r>
          </a:p>
          <a:p>
            <a:r>
              <a:rPr lang="en-US" sz="2800" dirty="0" err="1" smtClean="0"/>
              <a:t>Jansky</a:t>
            </a:r>
            <a:r>
              <a:rPr lang="en-US" sz="2800" dirty="0" smtClean="0"/>
              <a:t> (1932): Discovers cosmic radio waves</a:t>
            </a:r>
          </a:p>
          <a:p>
            <a:r>
              <a:rPr lang="en-US" sz="2800" dirty="0" smtClean="0"/>
              <a:t>Penzias &amp; Wilson (1965): Detect cosmic background radiation. It’s dispersal points to a central origin.</a:t>
            </a:r>
            <a:endParaRPr lang="en-US" sz="2800" dirty="0"/>
          </a:p>
        </p:txBody>
      </p:sp>
    </p:spTree>
    <p:extLst>
      <p:ext uri="{BB962C8B-B14F-4D97-AF65-F5344CB8AC3E}">
        <p14:creationId xmlns:p14="http://schemas.microsoft.com/office/powerpoint/2010/main" val="3940929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7772400" cy="1077309"/>
          </a:xfrm>
        </p:spPr>
        <p:txBody>
          <a:bodyPr/>
          <a:lstStyle/>
          <a:p>
            <a:r>
              <a:rPr lang="en-US" dirty="0" smtClean="0"/>
              <a:t>Conclusion</a:t>
            </a:r>
            <a:endParaRPr lang="en-US" dirty="0"/>
          </a:p>
        </p:txBody>
      </p:sp>
      <p:sp>
        <p:nvSpPr>
          <p:cNvPr id="3" name="Content Placeholder 2"/>
          <p:cNvSpPr>
            <a:spLocks noGrp="1"/>
          </p:cNvSpPr>
          <p:nvPr>
            <p:ph idx="1"/>
          </p:nvPr>
        </p:nvSpPr>
        <p:spPr>
          <a:xfrm>
            <a:off x="457200" y="1686910"/>
            <a:ext cx="7772400" cy="4871545"/>
          </a:xfrm>
        </p:spPr>
        <p:txBody>
          <a:bodyPr>
            <a:normAutofit/>
          </a:bodyPr>
          <a:lstStyle/>
          <a:p>
            <a:r>
              <a:rPr lang="en-US" sz="2800" dirty="0" smtClean="0"/>
              <a:t>The Big Bang Theory, much like the theory of evolution, will likely never be proven because of limitations in science (like time travel, for example), but it is the best scientific explanation for the universe and its creation.</a:t>
            </a:r>
          </a:p>
          <a:p>
            <a:r>
              <a:rPr lang="en-US" sz="2800" dirty="0" smtClean="0"/>
              <a:t>Do you have to believe it?</a:t>
            </a:r>
          </a:p>
          <a:p>
            <a:r>
              <a:rPr lang="en-US" sz="2800" dirty="0" smtClean="0"/>
              <a:t>No.</a:t>
            </a:r>
          </a:p>
          <a:p>
            <a:r>
              <a:rPr lang="en-US" sz="2800" dirty="0" smtClean="0"/>
              <a:t>You may believe what you want, but you must know what the Big Bang is, especially if you want to pass this part of the course </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18302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800" dirty="0" smtClean="0"/>
              <a:t>If you have any comments to make or questions to ask, now is the time. </a:t>
            </a:r>
            <a:endParaRPr lang="en-US" sz="2800" dirty="0"/>
          </a:p>
        </p:txBody>
      </p:sp>
    </p:spTree>
    <p:extLst>
      <p:ext uri="{BB962C8B-B14F-4D97-AF65-F5344CB8AC3E}">
        <p14:creationId xmlns:p14="http://schemas.microsoft.com/office/powerpoint/2010/main" val="197615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27143" cy="6858001"/>
          </a:xfrm>
        </p:spPr>
      </p:pic>
      <p:sp>
        <p:nvSpPr>
          <p:cNvPr id="2" name="Title 1"/>
          <p:cNvSpPr>
            <a:spLocks noGrp="1"/>
          </p:cNvSpPr>
          <p:nvPr>
            <p:ph type="title"/>
          </p:nvPr>
        </p:nvSpPr>
        <p:spPr/>
        <p:txBody>
          <a:bodyPr/>
          <a:lstStyle/>
          <a:p>
            <a:r>
              <a:rPr lang="en-US" dirty="0" smtClean="0"/>
              <a:t>According to the big bang theory…</a:t>
            </a:r>
            <a:br>
              <a:rPr lang="en-US" dirty="0" smtClean="0"/>
            </a:br>
            <a:r>
              <a:rPr lang="en-US" sz="4000" dirty="0" smtClean="0"/>
              <a:t>In the beginning…</a:t>
            </a:r>
            <a:endParaRPr lang="en-US" dirty="0"/>
          </a:p>
        </p:txBody>
      </p:sp>
      <p:sp>
        <p:nvSpPr>
          <p:cNvPr id="9" name="TextBox 8"/>
          <p:cNvSpPr txBox="1"/>
          <p:nvPr/>
        </p:nvSpPr>
        <p:spPr>
          <a:xfrm>
            <a:off x="1275347" y="2574758"/>
            <a:ext cx="7162282" cy="369332"/>
          </a:xfrm>
          <a:prstGeom prst="rect">
            <a:avLst/>
          </a:prstGeom>
          <a:noFill/>
        </p:spPr>
        <p:txBody>
          <a:bodyPr wrap="none" rtlCol="0">
            <a:spAutoFit/>
          </a:bodyPr>
          <a:lstStyle/>
          <a:p>
            <a:r>
              <a:rPr lang="en-US" dirty="0" smtClean="0"/>
              <a:t>The entire universe, all matter and energy was contained in a single point…</a:t>
            </a:r>
            <a:endParaRPr lang="en-US" dirty="0"/>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34379" b="62255" l="21394" r="43519"/>
                    </a14:imgEffect>
                  </a14:imgLayer>
                </a14:imgProps>
              </a:ext>
              <a:ext uri="{28A0092B-C50C-407E-A947-70E740481C1C}">
                <a14:useLocalDpi xmlns:a14="http://schemas.microsoft.com/office/drawing/2010/main" val="0"/>
              </a:ext>
            </a:extLst>
          </a:blip>
          <a:srcRect l="18628" t="30894" r="53715" b="34260"/>
          <a:stretch/>
        </p:blipFill>
        <p:spPr>
          <a:xfrm>
            <a:off x="4160513" y="3092115"/>
            <a:ext cx="806116" cy="673768"/>
          </a:xfrm>
          <a:prstGeom prst="rect">
            <a:avLst/>
          </a:prstGeom>
        </p:spPr>
      </p:pic>
    </p:spTree>
    <p:extLst>
      <p:ext uri="{BB962C8B-B14F-4D97-AF65-F5344CB8AC3E}">
        <p14:creationId xmlns:p14="http://schemas.microsoft.com/office/powerpoint/2010/main" val="103829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715" y="0"/>
            <a:ext cx="11806990" cy="6858000"/>
          </a:xfr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34379" b="62255" l="21394" r="43519"/>
                    </a14:imgEffect>
                  </a14:imgLayer>
                </a14:imgProps>
              </a:ext>
              <a:ext uri="{28A0092B-C50C-407E-A947-70E740481C1C}">
                <a14:useLocalDpi xmlns:a14="http://schemas.microsoft.com/office/drawing/2010/main" val="0"/>
              </a:ext>
            </a:extLst>
          </a:blip>
          <a:srcRect l="18628" t="30894" r="53715" b="34260"/>
          <a:stretch/>
        </p:blipFill>
        <p:spPr>
          <a:xfrm>
            <a:off x="4343400" y="2931477"/>
            <a:ext cx="806116" cy="673768"/>
          </a:xfrm>
          <a:prstGeom prst="rect">
            <a:avLst/>
          </a:prstGeom>
        </p:spPr>
      </p:pic>
      <p:pic>
        <p:nvPicPr>
          <p:cNvPr id="3" name="Picture 2"/>
          <p:cNvPicPr>
            <a:picLocks noChangeAspect="1"/>
          </p:cNvPicPr>
          <p:nvPr/>
        </p:nvPicPr>
        <p:blipFill rotWithShape="1">
          <a:blip r:embed="rId5"/>
          <a:srcRect l="12500" r="12500"/>
          <a:stretch/>
        </p:blipFill>
        <p:spPr>
          <a:xfrm>
            <a:off x="0" y="-5937"/>
            <a:ext cx="9144000" cy="6858000"/>
          </a:xfrm>
          <a:prstGeom prst="rect">
            <a:avLst/>
          </a:prstGeom>
        </p:spPr>
      </p:pic>
      <p:sp>
        <p:nvSpPr>
          <p:cNvPr id="2" name="Title 1"/>
          <p:cNvSpPr>
            <a:spLocks noGrp="1"/>
          </p:cNvSpPr>
          <p:nvPr>
            <p:ph type="title"/>
          </p:nvPr>
        </p:nvSpPr>
        <p:spPr/>
        <p:txBody>
          <a:bodyPr/>
          <a:lstStyle/>
          <a:p>
            <a:r>
              <a:rPr lang="en-US" dirty="0" smtClean="0"/>
              <a:t>From this point…</a:t>
            </a:r>
            <a:endParaRPr lang="en-US" dirty="0"/>
          </a:p>
        </p:txBody>
      </p:sp>
      <p:sp>
        <p:nvSpPr>
          <p:cNvPr id="6" name="TextBox 5"/>
          <p:cNvSpPr txBox="1"/>
          <p:nvPr/>
        </p:nvSpPr>
        <p:spPr>
          <a:xfrm>
            <a:off x="358346" y="2384854"/>
            <a:ext cx="9675340" cy="646331"/>
          </a:xfrm>
          <a:prstGeom prst="rect">
            <a:avLst/>
          </a:prstGeom>
          <a:noFill/>
        </p:spPr>
        <p:txBody>
          <a:bodyPr wrap="square" rtlCol="0">
            <a:spAutoFit/>
          </a:bodyPr>
          <a:lstStyle/>
          <a:p>
            <a:r>
              <a:rPr lang="en-US" dirty="0" smtClean="0"/>
              <a:t>All the energy in this point was released by some unknown mechanism shooting out all this energy in every direction at the same time.</a:t>
            </a:r>
            <a:endParaRPr lang="en-US" dirty="0"/>
          </a:p>
        </p:txBody>
      </p:sp>
      <p:sp>
        <p:nvSpPr>
          <p:cNvPr id="7" name="TextBox 6"/>
          <p:cNvSpPr txBox="1"/>
          <p:nvPr/>
        </p:nvSpPr>
        <p:spPr>
          <a:xfrm>
            <a:off x="457200" y="4833257"/>
            <a:ext cx="8541657" cy="646331"/>
          </a:xfrm>
          <a:prstGeom prst="rect">
            <a:avLst/>
          </a:prstGeom>
          <a:noFill/>
        </p:spPr>
        <p:txBody>
          <a:bodyPr wrap="square" rtlCol="0">
            <a:spAutoFit/>
          </a:bodyPr>
          <a:lstStyle/>
          <a:p>
            <a:r>
              <a:rPr lang="en-US" dirty="0" smtClean="0"/>
              <a:t>After this initial event, physical laws influenced the energy released, allowing the universe to evolve into what we know about it today.</a:t>
            </a:r>
            <a:endParaRPr lang="en-US" dirty="0"/>
          </a:p>
        </p:txBody>
      </p:sp>
    </p:spTree>
    <p:extLst>
      <p:ext uri="{BB962C8B-B14F-4D97-AF65-F5344CB8AC3E}">
        <p14:creationId xmlns:p14="http://schemas.microsoft.com/office/powerpoint/2010/main" val="33586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4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772400" cy="667656"/>
          </a:xfrm>
        </p:spPr>
        <p:txBody>
          <a:bodyPr/>
          <a:lstStyle/>
          <a:p>
            <a:r>
              <a:rPr lang="en-US" dirty="0" smtClean="0"/>
              <a:t>Astronomy Measurements</a:t>
            </a:r>
            <a:endParaRPr lang="en-US" dirty="0"/>
          </a:p>
        </p:txBody>
      </p:sp>
      <p:sp>
        <p:nvSpPr>
          <p:cNvPr id="3" name="Content Placeholder 2"/>
          <p:cNvSpPr>
            <a:spLocks noGrp="1"/>
          </p:cNvSpPr>
          <p:nvPr>
            <p:ph idx="1"/>
          </p:nvPr>
        </p:nvSpPr>
        <p:spPr>
          <a:xfrm>
            <a:off x="275771" y="667657"/>
            <a:ext cx="8621486" cy="6190343"/>
          </a:xfrm>
        </p:spPr>
        <p:txBody>
          <a:bodyPr>
            <a:noAutofit/>
          </a:bodyPr>
          <a:lstStyle/>
          <a:p>
            <a:r>
              <a:rPr lang="en-US" sz="2800" dirty="0" smtClean="0"/>
              <a:t>We measure distances in space largely on two units:</a:t>
            </a:r>
          </a:p>
          <a:p>
            <a:r>
              <a:rPr lang="en-US" sz="2800" u="sng" dirty="0" smtClean="0"/>
              <a:t>Astronomical unit (AU): the average distance between the Earth &amp; Sun.</a:t>
            </a:r>
          </a:p>
          <a:p>
            <a:pPr lvl="1"/>
            <a:r>
              <a:rPr lang="en-US" sz="2400" dirty="0" smtClean="0"/>
              <a:t>It’s approximately 93 million miles.</a:t>
            </a:r>
          </a:p>
          <a:p>
            <a:pPr lvl="1"/>
            <a:r>
              <a:rPr lang="en-US" sz="2400" dirty="0" smtClean="0"/>
              <a:t>This is used primarily for our solar system.</a:t>
            </a:r>
          </a:p>
          <a:p>
            <a:r>
              <a:rPr lang="en-US" sz="2800" u="sng" dirty="0" smtClean="0"/>
              <a:t>Light Years: the distance it takes light to travel through space in one year.</a:t>
            </a:r>
          </a:p>
          <a:p>
            <a:pPr lvl="1"/>
            <a:r>
              <a:rPr lang="en-US" sz="2400" dirty="0" smtClean="0"/>
              <a:t>Light travels at a known speed: 299,792km/sec.</a:t>
            </a:r>
          </a:p>
          <a:p>
            <a:pPr lvl="1"/>
            <a:r>
              <a:rPr lang="en-US" sz="2400" dirty="0" smtClean="0"/>
              <a:t>We use this unit to measure distances to and between other stars and galaxies outside our own solar system.</a:t>
            </a:r>
          </a:p>
          <a:p>
            <a:pPr lvl="1"/>
            <a:r>
              <a:rPr lang="en-US" sz="2400" dirty="0" smtClean="0"/>
              <a:t>Can be broken down into:</a:t>
            </a:r>
          </a:p>
          <a:p>
            <a:pPr lvl="2"/>
            <a:r>
              <a:rPr lang="en-US" sz="2200" dirty="0" smtClean="0"/>
              <a:t>Light Minutes:</a:t>
            </a:r>
          </a:p>
          <a:p>
            <a:pPr lvl="2"/>
            <a:r>
              <a:rPr lang="en-US" sz="2200" dirty="0" smtClean="0"/>
              <a:t>Light Seconds: Roughly 300,000 miles</a:t>
            </a:r>
            <a:endParaRPr lang="en-US" sz="2200" dirty="0"/>
          </a:p>
        </p:txBody>
      </p:sp>
    </p:spTree>
    <p:extLst>
      <p:ext uri="{BB962C8B-B14F-4D97-AF65-F5344CB8AC3E}">
        <p14:creationId xmlns:p14="http://schemas.microsoft.com/office/powerpoint/2010/main" val="75000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2"/>
            <a:ext cx="7772400" cy="914398"/>
          </a:xfrm>
        </p:spPr>
        <p:txBody>
          <a:bodyPr/>
          <a:lstStyle/>
          <a:p>
            <a:r>
              <a:rPr lang="en-US" dirty="0" smtClean="0"/>
              <a:t>Illustration: AU</a:t>
            </a:r>
            <a:endParaRPr lang="en-US" dirty="0"/>
          </a:p>
        </p:txBody>
      </p:sp>
      <p:pic>
        <p:nvPicPr>
          <p:cNvPr id="4" name="Content Placeholder 3"/>
          <p:cNvPicPr>
            <a:picLocks noGrp="1" noChangeAspect="1"/>
          </p:cNvPicPr>
          <p:nvPr>
            <p:ph idx="1"/>
          </p:nvPr>
        </p:nvPicPr>
        <p:blipFill>
          <a:blip r:embed="rId2"/>
          <a:stretch>
            <a:fillRect/>
          </a:stretch>
        </p:blipFill>
        <p:spPr>
          <a:xfrm>
            <a:off x="172909" y="1523999"/>
            <a:ext cx="8897459" cy="5210629"/>
          </a:xfrm>
          <a:prstGeom prst="rect">
            <a:avLst/>
          </a:prstGeom>
        </p:spPr>
      </p:pic>
    </p:spTree>
    <p:extLst>
      <p:ext uri="{BB962C8B-B14F-4D97-AF65-F5344CB8AC3E}">
        <p14:creationId xmlns:p14="http://schemas.microsoft.com/office/powerpoint/2010/main" val="3360638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86" y="1071051"/>
            <a:ext cx="7772400" cy="1456267"/>
          </a:xfrm>
        </p:spPr>
        <p:txBody>
          <a:bodyPr/>
          <a:lstStyle/>
          <a:p>
            <a:r>
              <a:rPr lang="en-US" dirty="0" smtClean="0"/>
              <a:t>1 AU = 150,000,000KM</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2" y="3598368"/>
            <a:ext cx="8648555" cy="2829911"/>
          </a:xfrm>
          <a:prstGeom prst="rect">
            <a:avLst/>
          </a:prstGeom>
        </p:spPr>
      </p:pic>
      <p:pic>
        <p:nvPicPr>
          <p:cNvPr id="11" name="Picture 10" descr="Image result for Astronomical unit"/>
          <p:cNvPicPr/>
          <p:nvPr/>
        </p:nvPicPr>
        <p:blipFill>
          <a:blip r:embed="rId3">
            <a:extLst>
              <a:ext uri="{28A0092B-C50C-407E-A947-70E740481C1C}">
                <a14:useLocalDpi xmlns:a14="http://schemas.microsoft.com/office/drawing/2010/main" val="0"/>
              </a:ext>
            </a:extLst>
          </a:blip>
          <a:srcRect/>
          <a:stretch>
            <a:fillRect/>
          </a:stretch>
        </p:blipFill>
        <p:spPr bwMode="auto">
          <a:xfrm>
            <a:off x="5021536" y="0"/>
            <a:ext cx="3807153" cy="3598368"/>
          </a:xfrm>
          <a:prstGeom prst="rect">
            <a:avLst/>
          </a:prstGeom>
          <a:noFill/>
          <a:ln>
            <a:noFill/>
          </a:ln>
        </p:spPr>
      </p:pic>
    </p:spTree>
    <p:extLst>
      <p:ext uri="{BB962C8B-B14F-4D97-AF65-F5344CB8AC3E}">
        <p14:creationId xmlns:p14="http://schemas.microsoft.com/office/powerpoint/2010/main" val="1373174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2"/>
            <a:ext cx="7772400" cy="667656"/>
          </a:xfrm>
        </p:spPr>
        <p:txBody>
          <a:bodyPr/>
          <a:lstStyle/>
          <a:p>
            <a:r>
              <a:rPr lang="en-US" dirty="0" smtClean="0"/>
              <a:t>Illustration: Light Year</a:t>
            </a:r>
            <a:endParaRPr lang="en-US" dirty="0"/>
          </a:p>
        </p:txBody>
      </p:sp>
      <p:pic>
        <p:nvPicPr>
          <p:cNvPr id="4" name="Content Placeholder 3"/>
          <p:cNvPicPr>
            <a:picLocks noGrp="1" noChangeAspect="1"/>
          </p:cNvPicPr>
          <p:nvPr>
            <p:ph idx="1"/>
          </p:nvPr>
        </p:nvPicPr>
        <p:blipFill>
          <a:blip r:embed="rId2"/>
          <a:stretch>
            <a:fillRect/>
          </a:stretch>
        </p:blipFill>
        <p:spPr>
          <a:xfrm>
            <a:off x="1640114" y="1221686"/>
            <a:ext cx="5950858" cy="5636314"/>
          </a:xfrm>
          <a:prstGeom prst="rect">
            <a:avLst/>
          </a:prstGeom>
        </p:spPr>
      </p:pic>
      <p:sp>
        <p:nvSpPr>
          <p:cNvPr id="5" name="TextBox 4"/>
          <p:cNvSpPr txBox="1"/>
          <p:nvPr/>
        </p:nvSpPr>
        <p:spPr>
          <a:xfrm>
            <a:off x="4691744" y="3612455"/>
            <a:ext cx="2048638" cy="369332"/>
          </a:xfrm>
          <a:prstGeom prst="rect">
            <a:avLst/>
          </a:prstGeom>
          <a:noFill/>
        </p:spPr>
        <p:txBody>
          <a:bodyPr wrap="none" rtlCol="0">
            <a:spAutoFit/>
          </a:bodyPr>
          <a:lstStyle/>
          <a:p>
            <a:r>
              <a:rPr lang="en-US" dirty="0" smtClean="0"/>
              <a:t>Roughly equals 1AU</a:t>
            </a:r>
            <a:endParaRPr lang="en-US" dirty="0"/>
          </a:p>
        </p:txBody>
      </p:sp>
      <p:sp>
        <p:nvSpPr>
          <p:cNvPr id="6" name="Rectangle 5"/>
          <p:cNvSpPr/>
          <p:nvPr/>
        </p:nvSpPr>
        <p:spPr>
          <a:xfrm>
            <a:off x="1973943" y="3120571"/>
            <a:ext cx="5225143" cy="919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445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231"/>
            <a:ext cx="7772400" cy="667656"/>
          </a:xfrm>
        </p:spPr>
        <p:txBody>
          <a:bodyPr/>
          <a:lstStyle/>
          <a:p>
            <a:r>
              <a:rPr lang="en-US" dirty="0" smtClean="0"/>
              <a:t>Sizes in Space</a:t>
            </a:r>
            <a:endParaRPr lang="en-US" dirty="0"/>
          </a:p>
        </p:txBody>
      </p:sp>
      <p:sp>
        <p:nvSpPr>
          <p:cNvPr id="3" name="Content Placeholder 2"/>
          <p:cNvSpPr>
            <a:spLocks noGrp="1"/>
          </p:cNvSpPr>
          <p:nvPr>
            <p:ph idx="1"/>
          </p:nvPr>
        </p:nvSpPr>
        <p:spPr>
          <a:xfrm>
            <a:off x="457200" y="637675"/>
            <a:ext cx="7772400" cy="5932586"/>
          </a:xfrm>
        </p:spPr>
        <p:txBody>
          <a:bodyPr>
            <a:normAutofit lnSpcReduction="10000"/>
          </a:bodyPr>
          <a:lstStyle/>
          <a:p>
            <a:r>
              <a:rPr lang="en-US" sz="2400" dirty="0" smtClean="0"/>
              <a:t>Things in space range from the subatomic to ridiculously large. </a:t>
            </a:r>
          </a:p>
          <a:p>
            <a:r>
              <a:rPr lang="en-US" sz="2400" dirty="0" smtClean="0"/>
              <a:t>You’re probably aware of some relative sizes already</a:t>
            </a:r>
            <a:r>
              <a:rPr lang="en-US" sz="2400" dirty="0" smtClean="0"/>
              <a:t>.</a:t>
            </a:r>
          </a:p>
          <a:p>
            <a:r>
              <a:rPr lang="en-US" sz="2400" dirty="0" smtClean="0"/>
              <a:t>In order for you to truly understand the universe you must be able to relate relative sizes.</a:t>
            </a:r>
            <a:endParaRPr lang="en-US" sz="2400" dirty="0" smtClean="0"/>
          </a:p>
          <a:p>
            <a:r>
              <a:rPr lang="en-US" sz="2400" dirty="0" smtClean="0"/>
              <a:t>Can you place these in their relative sizes, from smallest to largest?</a:t>
            </a:r>
          </a:p>
          <a:p>
            <a:pPr marL="342900" indent="-342900">
              <a:buAutoNum type="alphaLcPeriod"/>
            </a:pPr>
            <a:r>
              <a:rPr lang="en-US" dirty="0" smtClean="0"/>
              <a:t>Comet</a:t>
            </a:r>
          </a:p>
          <a:p>
            <a:pPr marL="342900" indent="-342900">
              <a:buAutoNum type="alphaLcPeriod"/>
            </a:pPr>
            <a:r>
              <a:rPr lang="en-US" dirty="0" smtClean="0"/>
              <a:t>Galaxy</a:t>
            </a:r>
          </a:p>
          <a:p>
            <a:pPr marL="342900" indent="-342900">
              <a:buAutoNum type="alphaLcPeriod"/>
            </a:pPr>
            <a:r>
              <a:rPr lang="en-US" dirty="0" smtClean="0"/>
              <a:t>Universe</a:t>
            </a:r>
          </a:p>
          <a:p>
            <a:pPr marL="342900" indent="-342900">
              <a:buAutoNum type="alphaLcPeriod"/>
            </a:pPr>
            <a:r>
              <a:rPr lang="en-US" dirty="0" smtClean="0"/>
              <a:t>Planet</a:t>
            </a:r>
          </a:p>
          <a:p>
            <a:pPr marL="342900" indent="-342900">
              <a:buAutoNum type="alphaLcPeriod"/>
            </a:pPr>
            <a:r>
              <a:rPr lang="en-US" dirty="0" smtClean="0"/>
              <a:t>Star</a:t>
            </a:r>
          </a:p>
          <a:p>
            <a:pPr marL="342900" indent="-342900">
              <a:buAutoNum type="alphaLcPeriod"/>
            </a:pPr>
            <a:r>
              <a:rPr lang="en-US" dirty="0" smtClean="0"/>
              <a:t>Asteroid</a:t>
            </a:r>
          </a:p>
          <a:p>
            <a:pPr marL="342900" indent="-342900">
              <a:buAutoNum type="alphaLcPeriod"/>
            </a:pPr>
            <a:r>
              <a:rPr lang="en-US" dirty="0" smtClean="0"/>
              <a:t>Moon</a:t>
            </a:r>
          </a:p>
          <a:p>
            <a:pPr marL="342900" indent="-342900">
              <a:buAutoNum type="alphaLcPeriod"/>
            </a:pPr>
            <a:r>
              <a:rPr lang="en-US" dirty="0" smtClean="0"/>
              <a:t>Solar system</a:t>
            </a:r>
          </a:p>
        </p:txBody>
      </p:sp>
      <p:sp>
        <p:nvSpPr>
          <p:cNvPr id="4" name="TextBox 3"/>
          <p:cNvSpPr txBox="1"/>
          <p:nvPr/>
        </p:nvSpPr>
        <p:spPr>
          <a:xfrm>
            <a:off x="3976913" y="3086196"/>
            <a:ext cx="5167087" cy="3648712"/>
          </a:xfrm>
          <a:prstGeom prst="rect">
            <a:avLst/>
          </a:prstGeom>
          <a:noFill/>
        </p:spPr>
        <p:txBody>
          <a:bodyPr wrap="square" rtlCol="0">
            <a:normAutofit lnSpcReduction="10000"/>
          </a:bodyPr>
          <a:lstStyle/>
          <a:p>
            <a:pPr>
              <a:lnSpc>
                <a:spcPct val="150000"/>
              </a:lnSpc>
            </a:pPr>
            <a:r>
              <a:rPr lang="en-US" dirty="0" smtClean="0"/>
              <a:t>Asteroid… remnants of planets that escaped gravity.</a:t>
            </a:r>
          </a:p>
          <a:p>
            <a:pPr>
              <a:lnSpc>
                <a:spcPct val="150000"/>
              </a:lnSpc>
            </a:pPr>
            <a:r>
              <a:rPr lang="en-US" dirty="0" smtClean="0"/>
              <a:t>Comet… icy balls of matter that orbit stars</a:t>
            </a:r>
          </a:p>
          <a:p>
            <a:pPr>
              <a:lnSpc>
                <a:spcPct val="150000"/>
              </a:lnSpc>
            </a:pPr>
            <a:r>
              <a:rPr lang="en-US" dirty="0" smtClean="0"/>
              <a:t>Moons… orbit planets</a:t>
            </a:r>
          </a:p>
          <a:p>
            <a:pPr>
              <a:lnSpc>
                <a:spcPct val="150000"/>
              </a:lnSpc>
            </a:pPr>
            <a:r>
              <a:rPr lang="en-US" dirty="0" smtClean="0"/>
              <a:t>Planets… orbit starts</a:t>
            </a:r>
          </a:p>
          <a:p>
            <a:pPr>
              <a:lnSpc>
                <a:spcPct val="150000"/>
              </a:lnSpc>
            </a:pPr>
            <a:r>
              <a:rPr lang="en-US" dirty="0" smtClean="0"/>
              <a:t>Stars… are the center of solar systems, but 			orbit within galaxies.</a:t>
            </a:r>
          </a:p>
          <a:p>
            <a:pPr>
              <a:lnSpc>
                <a:spcPct val="150000"/>
              </a:lnSpc>
            </a:pPr>
            <a:r>
              <a:rPr lang="en-US" dirty="0" smtClean="0"/>
              <a:t>Solar system… stars with planets orbiting </a:t>
            </a:r>
          </a:p>
          <a:p>
            <a:pPr>
              <a:lnSpc>
                <a:spcPct val="150000"/>
              </a:lnSpc>
            </a:pPr>
            <a:r>
              <a:rPr lang="en-US" dirty="0" smtClean="0"/>
              <a:t>Galaxy… cluster of stars in a defined region</a:t>
            </a:r>
          </a:p>
          <a:p>
            <a:pPr>
              <a:lnSpc>
                <a:spcPct val="150000"/>
              </a:lnSpc>
            </a:pPr>
            <a:r>
              <a:rPr lang="en-US" dirty="0" smtClean="0"/>
              <a:t>Universe… all reaches of known existence</a:t>
            </a:r>
            <a:endParaRPr lang="en-US" dirty="0"/>
          </a:p>
        </p:txBody>
      </p:sp>
      <p:sp>
        <p:nvSpPr>
          <p:cNvPr id="5" name="Left Arrow 4"/>
          <p:cNvSpPr/>
          <p:nvPr/>
        </p:nvSpPr>
        <p:spPr>
          <a:xfrm flipH="1">
            <a:off x="1930399" y="3259330"/>
            <a:ext cx="204651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Smallest</a:t>
            </a:r>
            <a:endParaRPr lang="en-US" dirty="0"/>
          </a:p>
        </p:txBody>
      </p:sp>
      <p:sp>
        <p:nvSpPr>
          <p:cNvPr id="6" name="Left Arrow 5"/>
          <p:cNvSpPr/>
          <p:nvPr/>
        </p:nvSpPr>
        <p:spPr>
          <a:xfrm flipH="1">
            <a:off x="1930399" y="6085629"/>
            <a:ext cx="204651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Largest</a:t>
            </a:r>
            <a:endParaRPr lang="en-US" dirty="0"/>
          </a:p>
        </p:txBody>
      </p:sp>
    </p:spTree>
    <p:extLst>
      <p:ext uri="{BB962C8B-B14F-4D97-AF65-F5344CB8AC3E}">
        <p14:creationId xmlns:p14="http://schemas.microsoft.com/office/powerpoint/2010/main" val="13248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451</TotalTime>
  <Words>1391</Words>
  <Application>Microsoft Office PowerPoint</Application>
  <PresentationFormat>On-screen Show (4:3)</PresentationFormat>
  <Paragraphs>119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Celestial</vt:lpstr>
      <vt:lpstr>Astronomy</vt:lpstr>
      <vt:lpstr>Astronomy Foundations the big bang theory</vt:lpstr>
      <vt:lpstr>According to the big bang theory… In the beginning…</vt:lpstr>
      <vt:lpstr>From this point…</vt:lpstr>
      <vt:lpstr>Astronomy Measurements</vt:lpstr>
      <vt:lpstr>Illustration: AU</vt:lpstr>
      <vt:lpstr>1 AU = 150,000,000KM</vt:lpstr>
      <vt:lpstr>Illustration: Light Year</vt:lpstr>
      <vt:lpstr>Sizes in Space</vt:lpstr>
      <vt:lpstr>General Relative Sizes within our solar system</vt:lpstr>
      <vt:lpstr>Relative Sizes: Various Stars</vt:lpstr>
      <vt:lpstr>Back to the Universe…</vt:lpstr>
      <vt:lpstr>How do we Know???</vt:lpstr>
      <vt:lpstr>How We Know: The Earth isn’t the center…</vt:lpstr>
      <vt:lpstr>How We Know: Fine-Tuning Our Understanding</vt:lpstr>
      <vt:lpstr>More on Hubble: Hubble’s Law</vt:lpstr>
      <vt:lpstr>Hubble Used the Doppler Effect to determine that certain celestial bodies were moving, but also in what general direction…</vt:lpstr>
      <vt:lpstr>Illustration of Hubble’s Law</vt:lpstr>
      <vt:lpstr>So things in the galaxy are moving…</vt:lpstr>
      <vt:lpstr>THE BIG BANG</vt:lpstr>
      <vt:lpstr>Big Bang Theory Overview</vt:lpstr>
      <vt:lpstr>Events of the Big bang Theory</vt:lpstr>
      <vt:lpstr>Conclusion</vt:lpstr>
      <vt:lpstr>Questions????</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universe began</dc:title>
  <dc:creator>Ives, Keith</dc:creator>
  <cp:lastModifiedBy>Ives, Keith</cp:lastModifiedBy>
  <cp:revision>27</cp:revision>
  <dcterms:created xsi:type="dcterms:W3CDTF">2017-08-10T20:53:38Z</dcterms:created>
  <dcterms:modified xsi:type="dcterms:W3CDTF">2017-08-21T22:01:53Z</dcterms:modified>
</cp:coreProperties>
</file>